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406" r:id="rId2"/>
    <p:sldId id="365" r:id="rId3"/>
    <p:sldId id="367" r:id="rId4"/>
    <p:sldId id="368" r:id="rId5"/>
    <p:sldId id="369" r:id="rId6"/>
    <p:sldId id="404" r:id="rId7"/>
    <p:sldId id="405" r:id="rId8"/>
    <p:sldId id="393" r:id="rId9"/>
    <p:sldId id="394" r:id="rId10"/>
    <p:sldId id="395" r:id="rId11"/>
    <p:sldId id="396" r:id="rId12"/>
    <p:sldId id="397" r:id="rId13"/>
    <p:sldId id="398" r:id="rId14"/>
    <p:sldId id="399" r:id="rId15"/>
    <p:sldId id="400" r:id="rId16"/>
    <p:sldId id="401" r:id="rId17"/>
    <p:sldId id="402" r:id="rId18"/>
    <p:sldId id="386" r:id="rId19"/>
    <p:sldId id="387" r:id="rId20"/>
    <p:sldId id="388" r:id="rId21"/>
    <p:sldId id="389" r:id="rId22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jp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0" y="6393175"/>
            <a:ext cx="1891365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BADF23-44BE-FFB5-A075-1C74FAA859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PRÁCTICA 4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B1474B-E917-4D0A-4B1D-5B13807EF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1</a:t>
            </a:r>
          </a:p>
        </p:txBody>
      </p:sp>
    </p:spTree>
    <p:extLst>
      <p:ext uri="{BB962C8B-B14F-4D97-AF65-F5344CB8AC3E}">
        <p14:creationId xmlns:p14="http://schemas.microsoft.com/office/powerpoint/2010/main" val="2630629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EFD58A-7A7A-3DEA-4EA4-2E20E8C10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pic>
        <p:nvPicPr>
          <p:cNvPr id="3" name="Imagen 2" descr="Tabla, Calendario&#10;&#10;Descripción generada automáticamente con confianza media">
            <a:extLst>
              <a:ext uri="{FF2B5EF4-FFF2-40B4-BE49-F238E27FC236}">
                <a16:creationId xmlns:a16="http://schemas.microsoft.com/office/drawing/2014/main" id="{1504ED2C-0D4A-C5B9-CB88-7D704A848A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80" b="7478"/>
          <a:stretch/>
        </p:blipFill>
        <p:spPr>
          <a:xfrm>
            <a:off x="795600" y="738000"/>
            <a:ext cx="9724010" cy="5400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8C9F799-E410-3C25-B025-EFE7E9AE2745}"/>
              </a:ext>
            </a:extLst>
          </p:cNvPr>
          <p:cNvSpPr/>
          <p:nvPr/>
        </p:nvSpPr>
        <p:spPr>
          <a:xfrm>
            <a:off x="6798408" y="196878"/>
            <a:ext cx="1118795" cy="344244"/>
          </a:xfrm>
          <a:prstGeom prst="accentCallout2">
            <a:avLst>
              <a:gd name="adj1" fmla="val 58088"/>
              <a:gd name="adj2" fmla="val -5905"/>
              <a:gd name="adj3" fmla="val 54613"/>
              <a:gd name="adj4" fmla="val -58380"/>
              <a:gd name="adj5" fmla="val 236883"/>
              <a:gd name="adj6" fmla="val -14872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9E00F124-6FE4-A091-9A9C-EA33A56E726A}"/>
              </a:ext>
            </a:extLst>
          </p:cNvPr>
          <p:cNvSpPr/>
          <p:nvPr/>
        </p:nvSpPr>
        <p:spPr>
          <a:xfrm>
            <a:off x="6452832" y="641527"/>
            <a:ext cx="904973" cy="612024"/>
          </a:xfrm>
          <a:prstGeom prst="wedgeEllipseCallout">
            <a:avLst>
              <a:gd name="adj1" fmla="val -86309"/>
              <a:gd name="adj2" fmla="val 968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GND</a:t>
            </a:r>
          </a:p>
        </p:txBody>
      </p:sp>
    </p:spTree>
    <p:extLst>
      <p:ext uri="{BB962C8B-B14F-4D97-AF65-F5344CB8AC3E}">
        <p14:creationId xmlns:p14="http://schemas.microsoft.com/office/powerpoint/2010/main" val="27644003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E73912-D826-FE64-29E0-424B179AE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pic>
        <p:nvPicPr>
          <p:cNvPr id="3" name="Imagen 2" descr="Tabla&#10;&#10;Descripción generada automáticamente">
            <a:extLst>
              <a:ext uri="{FF2B5EF4-FFF2-40B4-BE49-F238E27FC236}">
                <a16:creationId xmlns:a16="http://schemas.microsoft.com/office/drawing/2014/main" id="{BF9860DB-45BC-4FF2-846D-E467AD4482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80" b="7478"/>
          <a:stretch/>
        </p:blipFill>
        <p:spPr>
          <a:xfrm>
            <a:off x="795600" y="738000"/>
            <a:ext cx="9724010" cy="5400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2DC89679-1D73-516D-1AB2-AE1C6ED52C09}"/>
              </a:ext>
            </a:extLst>
          </p:cNvPr>
          <p:cNvSpPr/>
          <p:nvPr/>
        </p:nvSpPr>
        <p:spPr>
          <a:xfrm>
            <a:off x="140958" y="924488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7441"/>
              <a:gd name="adj4" fmla="val 121572"/>
              <a:gd name="adj5" fmla="val 701924"/>
              <a:gd name="adj6" fmla="val 23376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</a:t>
            </a:r>
          </a:p>
        </p:txBody>
      </p:sp>
    </p:spTree>
    <p:extLst>
      <p:ext uri="{BB962C8B-B14F-4D97-AF65-F5344CB8AC3E}">
        <p14:creationId xmlns:p14="http://schemas.microsoft.com/office/powerpoint/2010/main" val="2034447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60F9A-0080-2C98-33CA-42986F524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pic>
        <p:nvPicPr>
          <p:cNvPr id="3" name="Imagen 2" descr="Tabla&#10;&#10;Descripción generada automáticamente con confianza baja">
            <a:extLst>
              <a:ext uri="{FF2B5EF4-FFF2-40B4-BE49-F238E27FC236}">
                <a16:creationId xmlns:a16="http://schemas.microsoft.com/office/drawing/2014/main" id="{D620D4F4-697C-6142-75F3-C5789C711D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80" b="7478"/>
          <a:stretch/>
        </p:blipFill>
        <p:spPr>
          <a:xfrm>
            <a:off x="795600" y="738000"/>
            <a:ext cx="9724010" cy="5400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029B46D-5351-B660-227F-BDB0DFD1048D}"/>
              </a:ext>
            </a:extLst>
          </p:cNvPr>
          <p:cNvSpPr/>
          <p:nvPr/>
        </p:nvSpPr>
        <p:spPr>
          <a:xfrm>
            <a:off x="0" y="927483"/>
            <a:ext cx="1398494" cy="344244"/>
          </a:xfrm>
          <a:prstGeom prst="accentCallout2">
            <a:avLst>
              <a:gd name="adj1" fmla="val 48601"/>
              <a:gd name="adj2" fmla="val 106961"/>
              <a:gd name="adj3" fmla="val 47441"/>
              <a:gd name="adj4" fmla="val 127470"/>
              <a:gd name="adj5" fmla="val 293901"/>
              <a:gd name="adj6" fmla="val 19720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24678006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9CD4BB-4822-A15C-E664-948EB0CF0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3B38741D-B82C-9A45-BA86-3497D4878A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80" b="7478"/>
          <a:stretch/>
        </p:blipFill>
        <p:spPr>
          <a:xfrm>
            <a:off x="795600" y="738000"/>
            <a:ext cx="9724010" cy="5400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8CB35DF7-6EA8-90E0-7992-13AA6392A943}"/>
              </a:ext>
            </a:extLst>
          </p:cNvPr>
          <p:cNvSpPr/>
          <p:nvPr/>
        </p:nvSpPr>
        <p:spPr>
          <a:xfrm>
            <a:off x="795600" y="6138000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-314799"/>
              <a:gd name="adj6" fmla="val 30249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2EC8EDF7-3D1F-0303-7BB7-77E8062DF015}"/>
              </a:ext>
            </a:extLst>
          </p:cNvPr>
          <p:cNvSpPr/>
          <p:nvPr/>
        </p:nvSpPr>
        <p:spPr>
          <a:xfrm>
            <a:off x="5205118" y="6120000"/>
            <a:ext cx="904973" cy="612024"/>
          </a:xfrm>
          <a:prstGeom prst="wedgeEllipseCallout">
            <a:avLst>
              <a:gd name="adj1" fmla="val -95684"/>
              <a:gd name="adj2" fmla="val -1034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D2</a:t>
            </a:r>
          </a:p>
        </p:txBody>
      </p:sp>
    </p:spTree>
    <p:extLst>
      <p:ext uri="{BB962C8B-B14F-4D97-AF65-F5344CB8AC3E}">
        <p14:creationId xmlns:p14="http://schemas.microsoft.com/office/powerpoint/2010/main" val="23181917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3C6F9E-AA52-63BD-87EE-19EA1BDF2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77783B4F-86D8-F611-AC06-47FA749C19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80" b="7478"/>
          <a:stretch/>
        </p:blipFill>
        <p:spPr>
          <a:xfrm>
            <a:off x="795600" y="738000"/>
            <a:ext cx="9724010" cy="5400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D6844E3D-72B4-A522-15CD-33057FCBE33B}"/>
              </a:ext>
            </a:extLst>
          </p:cNvPr>
          <p:cNvSpPr/>
          <p:nvPr/>
        </p:nvSpPr>
        <p:spPr>
          <a:xfrm>
            <a:off x="0" y="915393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7441"/>
              <a:gd name="adj4" fmla="val 122415"/>
              <a:gd name="adj5" fmla="val 219964"/>
              <a:gd name="adj6" fmla="val 21017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2007133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DFE823-1CB6-B77A-D603-D2B356415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8</a:t>
            </a:r>
          </a:p>
        </p:txBody>
      </p:sp>
      <p:pic>
        <p:nvPicPr>
          <p:cNvPr id="3" name="Imagen 2" descr="Imagen que contiene Calendario&#10;&#10;Descripción generada automáticamente">
            <a:extLst>
              <a:ext uri="{FF2B5EF4-FFF2-40B4-BE49-F238E27FC236}">
                <a16:creationId xmlns:a16="http://schemas.microsoft.com/office/drawing/2014/main" id="{381A1633-146A-B123-7CB3-AF31588F92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80" b="7478"/>
          <a:stretch/>
        </p:blipFill>
        <p:spPr>
          <a:xfrm>
            <a:off x="795600" y="738000"/>
            <a:ext cx="9724010" cy="5400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9B4C5D5D-1F3E-EF14-8525-AEBB281A4E01}"/>
              </a:ext>
            </a:extLst>
          </p:cNvPr>
          <p:cNvSpPr/>
          <p:nvPr/>
        </p:nvSpPr>
        <p:spPr>
          <a:xfrm>
            <a:off x="2642301" y="6252938"/>
            <a:ext cx="1552253" cy="344244"/>
          </a:xfrm>
          <a:prstGeom prst="accentCallout2">
            <a:avLst>
              <a:gd name="adj1" fmla="val 37647"/>
              <a:gd name="adj2" fmla="val -4175"/>
              <a:gd name="adj3" fmla="val 37260"/>
              <a:gd name="adj4" fmla="val -21572"/>
              <a:gd name="adj5" fmla="val -356101"/>
              <a:gd name="adj6" fmla="val -7485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Foquito LED</a:t>
            </a:r>
          </a:p>
        </p:txBody>
      </p:sp>
    </p:spTree>
    <p:extLst>
      <p:ext uri="{BB962C8B-B14F-4D97-AF65-F5344CB8AC3E}">
        <p14:creationId xmlns:p14="http://schemas.microsoft.com/office/powerpoint/2010/main" val="29631918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3D67FA-5CA7-400F-F83B-69FF9BF2E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9</a:t>
            </a:r>
          </a:p>
        </p:txBody>
      </p:sp>
      <p:pic>
        <p:nvPicPr>
          <p:cNvPr id="3" name="Imagen 2" descr="Imagen que contiene Calendario&#10;&#10;Descripción generada automáticamente">
            <a:extLst>
              <a:ext uri="{FF2B5EF4-FFF2-40B4-BE49-F238E27FC236}">
                <a16:creationId xmlns:a16="http://schemas.microsoft.com/office/drawing/2014/main" id="{C823F9BE-BA82-971A-A6D4-131F25A146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80" b="7478"/>
          <a:stretch/>
        </p:blipFill>
        <p:spPr>
          <a:xfrm>
            <a:off x="795600" y="738000"/>
            <a:ext cx="9724010" cy="5400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78A45E9F-DCD1-15A5-CDA9-2F4C970C772D}"/>
              </a:ext>
            </a:extLst>
          </p:cNvPr>
          <p:cNvSpPr/>
          <p:nvPr/>
        </p:nvSpPr>
        <p:spPr>
          <a:xfrm>
            <a:off x="2818615" y="243376"/>
            <a:ext cx="1357039" cy="344244"/>
          </a:xfrm>
          <a:prstGeom prst="accentCallout2">
            <a:avLst>
              <a:gd name="adj1" fmla="val 54078"/>
              <a:gd name="adj2" fmla="val -3490"/>
              <a:gd name="adj3" fmla="val 54077"/>
              <a:gd name="adj4" fmla="val -22076"/>
              <a:gd name="adj5" fmla="val 477085"/>
              <a:gd name="adj6" fmla="val -10387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22160151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FA191F-2AA1-24DE-210C-B6C92D87D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10</a:t>
            </a:r>
          </a:p>
        </p:txBody>
      </p:sp>
      <p:pic>
        <p:nvPicPr>
          <p:cNvPr id="3" name="Imagen 2" descr="Imagen que contiene Tabla&#10;&#10;Descripción generada automáticamente">
            <a:extLst>
              <a:ext uri="{FF2B5EF4-FFF2-40B4-BE49-F238E27FC236}">
                <a16:creationId xmlns:a16="http://schemas.microsoft.com/office/drawing/2014/main" id="{C3921B7D-0FC9-07D9-3981-EE3D5E6286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80" b="9879"/>
          <a:stretch/>
        </p:blipFill>
        <p:spPr>
          <a:xfrm>
            <a:off x="795600" y="738000"/>
            <a:ext cx="9419458" cy="5400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E54F7A67-BB38-B068-4904-459F4EB9C6FE}"/>
              </a:ext>
            </a:extLst>
          </p:cNvPr>
          <p:cNvSpPr/>
          <p:nvPr/>
        </p:nvSpPr>
        <p:spPr>
          <a:xfrm>
            <a:off x="795600" y="6038673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7441"/>
              <a:gd name="adj4" fmla="val 163702"/>
              <a:gd name="adj5" fmla="val -176493"/>
              <a:gd name="adj6" fmla="val 23679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377ACE65-156C-C22A-46EC-D38007BF5F53}"/>
              </a:ext>
            </a:extLst>
          </p:cNvPr>
          <p:cNvSpPr/>
          <p:nvPr/>
        </p:nvSpPr>
        <p:spPr>
          <a:xfrm>
            <a:off x="7211505" y="5954447"/>
            <a:ext cx="904973" cy="612024"/>
          </a:xfrm>
          <a:prstGeom prst="wedgeEllipseCallout">
            <a:avLst>
              <a:gd name="adj1" fmla="val -73809"/>
              <a:gd name="adj2" fmla="val -10805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D12</a:t>
            </a:r>
          </a:p>
        </p:txBody>
      </p:sp>
    </p:spTree>
    <p:extLst>
      <p:ext uri="{BB962C8B-B14F-4D97-AF65-F5344CB8AC3E}">
        <p14:creationId xmlns:p14="http://schemas.microsoft.com/office/powerpoint/2010/main" val="34192576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S4A, para abrir el programa. </a:t>
            </a:r>
          </a:p>
          <a:p>
            <a:endParaRPr lang="es-MX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510C5DDD-10B1-9B53-A533-3CC63F330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599" y="2008668"/>
            <a:ext cx="1786801" cy="178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289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Arrastrar y acomodar los bloques como se muestra en la imagen, que se encuentran en la sección de control y movimiento, seleccionar los números correspondientes. </a:t>
            </a:r>
          </a:p>
          <a:p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F7EB8E8-E458-53EE-6CCD-F15FF13FA0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4130" y="2061442"/>
            <a:ext cx="4683739" cy="425655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8057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741591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21664281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Dar clic en la bandera verde para correr el programa en la tarjeta.</a:t>
            </a:r>
          </a:p>
          <a:p>
            <a:pPr marL="0" indent="0">
              <a:buNone/>
            </a:pPr>
            <a:r>
              <a:rPr lang="es-MX" sz="2400" i="1" dirty="0"/>
              <a:t>Se iluminará el contorno del programa indicando que se llevó a cabo correctamente.</a:t>
            </a:r>
          </a:p>
          <a:p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3ADEF0D-3D5E-0301-DD4A-CC004F7B6C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16" t="6078" b="58039"/>
          <a:stretch/>
        </p:blipFill>
        <p:spPr>
          <a:xfrm>
            <a:off x="3545549" y="2614108"/>
            <a:ext cx="4562307" cy="31114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Bocadillo: ovalado 12">
            <a:extLst>
              <a:ext uri="{FF2B5EF4-FFF2-40B4-BE49-F238E27FC236}">
                <a16:creationId xmlns:a16="http://schemas.microsoft.com/office/drawing/2014/main" id="{44FFE800-8435-F19A-746C-BC9286E604C7}"/>
              </a:ext>
            </a:extLst>
          </p:cNvPr>
          <p:cNvSpPr/>
          <p:nvPr/>
        </p:nvSpPr>
        <p:spPr>
          <a:xfrm>
            <a:off x="8621284" y="4946334"/>
            <a:ext cx="914400" cy="612648"/>
          </a:xfrm>
          <a:prstGeom prst="wedgeEllipseCallout">
            <a:avLst>
              <a:gd name="adj1" fmla="val -167894"/>
              <a:gd name="adj2" fmla="val -379992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CLIC</a:t>
            </a:r>
          </a:p>
        </p:txBody>
      </p:sp>
    </p:spTree>
    <p:extLst>
      <p:ext uri="{BB962C8B-B14F-4D97-AF65-F5344CB8AC3E}">
        <p14:creationId xmlns:p14="http://schemas.microsoft.com/office/powerpoint/2010/main" val="3738241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184989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536895"/>
            <a:ext cx="5556000" cy="4781104"/>
          </a:xfrm>
        </p:spPr>
        <p:txBody>
          <a:bodyPr/>
          <a:lstStyle/>
          <a:p>
            <a:r>
              <a:rPr lang="es-MX" sz="2400" dirty="0">
                <a:effectLst/>
                <a:latin typeface="Trebuchet MS" panose="020B06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Encender y apagar un LED intermitentemente 5 veces al presionar un botón pulsador</a:t>
            </a:r>
            <a:r>
              <a:rPr lang="es-MX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s-MX" dirty="0"/>
          </a:p>
          <a:p>
            <a:endParaRPr lang="es-MX" dirty="0"/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1B64CC91-CB72-7E1C-EAAB-61D503C1777F}"/>
              </a:ext>
            </a:extLst>
          </p:cNvPr>
          <p:cNvGrpSpPr/>
          <p:nvPr/>
        </p:nvGrpSpPr>
        <p:grpSpPr>
          <a:xfrm>
            <a:off x="6658984" y="1235705"/>
            <a:ext cx="5138962" cy="4085399"/>
            <a:chOff x="6096000" y="830997"/>
            <a:chExt cx="5777250" cy="4592828"/>
          </a:xfrm>
        </p:grpSpPr>
        <p:grpSp>
          <p:nvGrpSpPr>
            <p:cNvPr id="14" name="Grupo 13">
              <a:extLst>
                <a:ext uri="{FF2B5EF4-FFF2-40B4-BE49-F238E27FC236}">
                  <a16:creationId xmlns:a16="http://schemas.microsoft.com/office/drawing/2014/main" id="{97AD6B31-31A9-72D2-CA73-B06D226D2094}"/>
                </a:ext>
              </a:extLst>
            </p:cNvPr>
            <p:cNvGrpSpPr/>
            <p:nvPr/>
          </p:nvGrpSpPr>
          <p:grpSpPr>
            <a:xfrm>
              <a:off x="8741603" y="2970402"/>
              <a:ext cx="1118477" cy="2453423"/>
              <a:chOff x="3847739" y="4086636"/>
              <a:chExt cx="1118477" cy="2453423"/>
            </a:xfrm>
          </p:grpSpPr>
          <p:pic>
            <p:nvPicPr>
              <p:cNvPr id="34" name="Imagen 33">
                <a:extLst>
                  <a:ext uri="{FF2B5EF4-FFF2-40B4-BE49-F238E27FC236}">
                    <a16:creationId xmlns:a16="http://schemas.microsoft.com/office/drawing/2014/main" id="{1F4CB729-A778-BF39-E026-0382E9EC22E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 b="39525"/>
              <a:stretch/>
            </p:blipFill>
            <p:spPr>
              <a:xfrm>
                <a:off x="3939120" y="4086636"/>
                <a:ext cx="1027096" cy="1135173"/>
              </a:xfrm>
              <a:prstGeom prst="rect">
                <a:avLst/>
              </a:prstGeom>
            </p:spPr>
          </p:pic>
          <p:pic>
            <p:nvPicPr>
              <p:cNvPr id="35" name="Picture 5">
                <a:extLst>
                  <a:ext uri="{FF2B5EF4-FFF2-40B4-BE49-F238E27FC236}">
                    <a16:creationId xmlns:a16="http://schemas.microsoft.com/office/drawing/2014/main" id="{0A8A7609-4B03-AEF5-6891-6FB6125FB0E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9605" t="8485" r="29722" b="6250"/>
              <a:stretch>
                <a:fillRect/>
              </a:stretch>
            </p:blipFill>
            <p:spPr bwMode="auto">
              <a:xfrm>
                <a:off x="3847739" y="5221809"/>
                <a:ext cx="1118477" cy="13182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</p:grpSp>
        <p:grpSp>
          <p:nvGrpSpPr>
            <p:cNvPr id="15" name="Grupo 14">
              <a:extLst>
                <a:ext uri="{FF2B5EF4-FFF2-40B4-BE49-F238E27FC236}">
                  <a16:creationId xmlns:a16="http://schemas.microsoft.com/office/drawing/2014/main" id="{F7443B4E-9C03-0D3C-4D2D-CF8D5456A3AE}"/>
                </a:ext>
              </a:extLst>
            </p:cNvPr>
            <p:cNvGrpSpPr/>
            <p:nvPr/>
          </p:nvGrpSpPr>
          <p:grpSpPr>
            <a:xfrm>
              <a:off x="6096000" y="830997"/>
              <a:ext cx="5777250" cy="1449123"/>
              <a:chOff x="1369791" y="1378816"/>
              <a:chExt cx="7629630" cy="1726331"/>
            </a:xfrm>
          </p:grpSpPr>
          <p:pic>
            <p:nvPicPr>
              <p:cNvPr id="16" name="Imagen 15">
                <a:extLst>
                  <a:ext uri="{FF2B5EF4-FFF2-40B4-BE49-F238E27FC236}">
                    <a16:creationId xmlns:a16="http://schemas.microsoft.com/office/drawing/2014/main" id="{B1314DA9-930F-608E-39AD-6F9EFEAE76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69791" y="1378816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17" name="Imagen 16">
                <a:extLst>
                  <a:ext uri="{FF2B5EF4-FFF2-40B4-BE49-F238E27FC236}">
                    <a16:creationId xmlns:a16="http://schemas.microsoft.com/office/drawing/2014/main" id="{E862D97A-9CDD-BA7C-4D5A-531F10365E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44550" y="1378816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21" name="Imagen 20">
                <a:extLst>
                  <a:ext uri="{FF2B5EF4-FFF2-40B4-BE49-F238E27FC236}">
                    <a16:creationId xmlns:a16="http://schemas.microsoft.com/office/drawing/2014/main" id="{DA7CE945-CA67-0981-8E5A-4ED5937827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19309" y="1381960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22" name="Imagen 21">
                <a:extLst>
                  <a:ext uri="{FF2B5EF4-FFF2-40B4-BE49-F238E27FC236}">
                    <a16:creationId xmlns:a16="http://schemas.microsoft.com/office/drawing/2014/main" id="{6D653077-B774-F738-833B-A84D72B451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94068" y="1378816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23" name="Imagen 22">
                <a:extLst>
                  <a:ext uri="{FF2B5EF4-FFF2-40B4-BE49-F238E27FC236}">
                    <a16:creationId xmlns:a16="http://schemas.microsoft.com/office/drawing/2014/main" id="{741F9269-17AE-14BA-2D9E-D55F34908C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68827" y="1378816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24" name="Imagen 23">
                <a:extLst>
                  <a:ext uri="{FF2B5EF4-FFF2-40B4-BE49-F238E27FC236}">
                    <a16:creationId xmlns:a16="http://schemas.microsoft.com/office/drawing/2014/main" id="{8CDA61D2-8342-A162-4325-07E538CB50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43586" y="1378816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25" name="Imagen 24">
                <a:extLst>
                  <a:ext uri="{FF2B5EF4-FFF2-40B4-BE49-F238E27FC236}">
                    <a16:creationId xmlns:a16="http://schemas.microsoft.com/office/drawing/2014/main" id="{E83E2184-5F7A-26DE-45D2-8594DD90A2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18345" y="1378816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26" name="Imagen 25">
                <a:extLst>
                  <a:ext uri="{FF2B5EF4-FFF2-40B4-BE49-F238E27FC236}">
                    <a16:creationId xmlns:a16="http://schemas.microsoft.com/office/drawing/2014/main" id="{A83428C4-32BD-6E07-756B-58CDB23B06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97092" y="1378816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27" name="Imagen 26">
                <a:extLst>
                  <a:ext uri="{FF2B5EF4-FFF2-40B4-BE49-F238E27FC236}">
                    <a16:creationId xmlns:a16="http://schemas.microsoft.com/office/drawing/2014/main" id="{545F9CC6-12CC-225D-E9F7-EAA2912CD7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575839" y="1378816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28" name="Imagen 27">
                <a:extLst>
                  <a:ext uri="{FF2B5EF4-FFF2-40B4-BE49-F238E27FC236}">
                    <a16:creationId xmlns:a16="http://schemas.microsoft.com/office/drawing/2014/main" id="{AEEED759-057C-4975-00C4-F71BAC44F9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354586" y="1378816"/>
                <a:ext cx="644835" cy="1080000"/>
              </a:xfrm>
              <a:prstGeom prst="rect">
                <a:avLst/>
              </a:prstGeom>
            </p:spPr>
          </p:pic>
          <p:sp>
            <p:nvSpPr>
              <p:cNvPr id="29" name="CuadroTexto 28">
                <a:extLst>
                  <a:ext uri="{FF2B5EF4-FFF2-40B4-BE49-F238E27FC236}">
                    <a16:creationId xmlns:a16="http://schemas.microsoft.com/office/drawing/2014/main" id="{42F2CB87-E941-9433-91EF-29F5916B0F6B}"/>
                  </a:ext>
                </a:extLst>
              </p:cNvPr>
              <p:cNvSpPr txBox="1"/>
              <p:nvPr/>
            </p:nvSpPr>
            <p:spPr>
              <a:xfrm>
                <a:off x="1462818" y="2458816"/>
                <a:ext cx="45878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3600">
                    <a:latin typeface="Arial Rounded MT Bold" panose="020F0704030504030204" pitchFamily="34" charset="0"/>
                  </a:rPr>
                  <a:t>1</a:t>
                </a:r>
              </a:p>
            </p:txBody>
          </p:sp>
          <p:sp>
            <p:nvSpPr>
              <p:cNvPr id="30" name="CuadroTexto 29">
                <a:extLst>
                  <a:ext uri="{FF2B5EF4-FFF2-40B4-BE49-F238E27FC236}">
                    <a16:creationId xmlns:a16="http://schemas.microsoft.com/office/drawing/2014/main" id="{B9F7ACE8-AF7A-B1C6-352C-1A5B897E9FA0}"/>
                  </a:ext>
                </a:extLst>
              </p:cNvPr>
              <p:cNvSpPr txBox="1"/>
              <p:nvPr/>
            </p:nvSpPr>
            <p:spPr>
              <a:xfrm>
                <a:off x="2965822" y="2458816"/>
                <a:ext cx="45878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MX" sz="3600">
                    <a:latin typeface="Arial Rounded MT Bold" panose="020F0704030504030204" pitchFamily="34" charset="0"/>
                  </a:rPr>
                  <a:t>2</a:t>
                </a:r>
              </a:p>
            </p:txBody>
          </p:sp>
          <p:sp>
            <p:nvSpPr>
              <p:cNvPr id="31" name="CuadroTexto 30">
                <a:extLst>
                  <a:ext uri="{FF2B5EF4-FFF2-40B4-BE49-F238E27FC236}">
                    <a16:creationId xmlns:a16="http://schemas.microsoft.com/office/drawing/2014/main" id="{F78A3660-59EC-C773-C7C8-8E0B1F16A4F0}"/>
                  </a:ext>
                </a:extLst>
              </p:cNvPr>
              <p:cNvSpPr txBox="1"/>
              <p:nvPr/>
            </p:nvSpPr>
            <p:spPr>
              <a:xfrm>
                <a:off x="4562219" y="2458816"/>
                <a:ext cx="45878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3600">
                    <a:latin typeface="Arial Rounded MT Bold" panose="020F0704030504030204" pitchFamily="34" charset="0"/>
                  </a:rPr>
                  <a:t>3</a:t>
                </a:r>
              </a:p>
            </p:txBody>
          </p:sp>
          <p:sp>
            <p:nvSpPr>
              <p:cNvPr id="32" name="CuadroTexto 31">
                <a:extLst>
                  <a:ext uri="{FF2B5EF4-FFF2-40B4-BE49-F238E27FC236}">
                    <a16:creationId xmlns:a16="http://schemas.microsoft.com/office/drawing/2014/main" id="{E64E37E4-2C4A-DC3F-2392-374C8A4E8306}"/>
                  </a:ext>
                </a:extLst>
              </p:cNvPr>
              <p:cNvSpPr txBox="1"/>
              <p:nvPr/>
            </p:nvSpPr>
            <p:spPr>
              <a:xfrm>
                <a:off x="6069029" y="2458816"/>
                <a:ext cx="45878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3600">
                    <a:latin typeface="Arial Rounded MT Bold" panose="020F0704030504030204" pitchFamily="34" charset="0"/>
                  </a:rPr>
                  <a:t>4</a:t>
                </a:r>
              </a:p>
            </p:txBody>
          </p:sp>
          <p:sp>
            <p:nvSpPr>
              <p:cNvPr id="33" name="CuadroTexto 32">
                <a:extLst>
                  <a:ext uri="{FF2B5EF4-FFF2-40B4-BE49-F238E27FC236}">
                    <a16:creationId xmlns:a16="http://schemas.microsoft.com/office/drawing/2014/main" id="{4FD80A7D-FD70-9E01-5FAF-71AD4D5D468B}"/>
                  </a:ext>
                </a:extLst>
              </p:cNvPr>
              <p:cNvSpPr txBox="1"/>
              <p:nvPr/>
            </p:nvSpPr>
            <p:spPr>
              <a:xfrm>
                <a:off x="7668866" y="2458816"/>
                <a:ext cx="45878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3600">
                    <a:latin typeface="Arial Rounded MT Bold" panose="020F0704030504030204" pitchFamily="34" charset="0"/>
                  </a:rPr>
                  <a:t>5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35080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ES_tradnl" sz="2400" b="1" dirty="0"/>
              <a:t>ROL 1: Electrónico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hacer las conexiones necesarias de los componentes electrónicos.</a:t>
            </a:r>
            <a:endParaRPr lang="es-MX" sz="2400" dirty="0"/>
          </a:p>
          <a:p>
            <a:pPr lvl="0" algn="just"/>
            <a:r>
              <a:rPr lang="es-ES_tradnl" sz="2400" b="1" dirty="0"/>
              <a:t>ROL 2: Programador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realizar el programa en la computadora.</a:t>
            </a:r>
          </a:p>
          <a:p>
            <a:pPr algn="just"/>
            <a:r>
              <a:rPr lang="es-ES_tradnl" sz="2400" b="1" dirty="0"/>
              <a:t>ROL 3: Apoyo técnico </a:t>
            </a:r>
          </a:p>
          <a:p>
            <a:pPr marL="0" indent="0" algn="just">
              <a:buNone/>
            </a:pPr>
            <a:r>
              <a:rPr lang="es-ES_tradnl" sz="2400" dirty="0"/>
              <a:t>Se encarga de apoyar al electrónico y programador.</a:t>
            </a:r>
          </a:p>
          <a:p>
            <a:pPr algn="just"/>
            <a:r>
              <a:rPr lang="es-ES_tradnl" sz="2400" b="1" dirty="0"/>
              <a:t>ROL 4: Administrador (Opcional)</a:t>
            </a:r>
          </a:p>
          <a:p>
            <a:pPr marL="0" indent="0" algn="just">
              <a:buNone/>
            </a:pPr>
            <a:r>
              <a:rPr lang="es-ES_tradnl" sz="2400" dirty="0"/>
              <a:t>Se encarga de revisar los componentes y recursos y se asegura de que el equipo esté completo.</a:t>
            </a:r>
            <a:endParaRPr lang="es-MX" sz="2400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02071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C7EB1F-2901-1974-A8B8-78C1611B7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47B0E80-A839-2E03-A935-08183E9FA17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7142" y="909000"/>
            <a:ext cx="9366462" cy="562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22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429052-8B1C-3724-6EB9-59EFFBDF3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</a:t>
            </a:r>
          </a:p>
        </p:txBody>
      </p:sp>
      <p:pic>
        <p:nvPicPr>
          <p:cNvPr id="3" name="Imagen 2" descr="Imagen que contiene Tabla&#10;&#10;Descripción generada automáticamente">
            <a:extLst>
              <a:ext uri="{FF2B5EF4-FFF2-40B4-BE49-F238E27FC236}">
                <a16:creationId xmlns:a16="http://schemas.microsoft.com/office/drawing/2014/main" id="{D5D18324-C09A-AA32-D523-90A0409831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80" b="9879"/>
          <a:stretch/>
        </p:blipFill>
        <p:spPr>
          <a:xfrm>
            <a:off x="1173572" y="711204"/>
            <a:ext cx="10072605" cy="5774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346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4A00A5-F6F4-E1FA-02BD-5200BE665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pic>
        <p:nvPicPr>
          <p:cNvPr id="3" name="Imagen 2" descr="Calendario&#10;&#10;Descripción generada automáticamente">
            <a:extLst>
              <a:ext uri="{FF2B5EF4-FFF2-40B4-BE49-F238E27FC236}">
                <a16:creationId xmlns:a16="http://schemas.microsoft.com/office/drawing/2014/main" id="{D83BDD47-FED1-1FF7-6A98-4FAAEABC1D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98" b="8754"/>
          <a:stretch/>
        </p:blipFill>
        <p:spPr>
          <a:xfrm>
            <a:off x="801278" y="1109108"/>
            <a:ext cx="9933493" cy="4952327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F231F653-E059-2BB0-B1B1-F7F2057C75F0}"/>
              </a:ext>
            </a:extLst>
          </p:cNvPr>
          <p:cNvSpPr/>
          <p:nvPr/>
        </p:nvSpPr>
        <p:spPr>
          <a:xfrm>
            <a:off x="2369677" y="6291339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-93407"/>
              <a:gd name="adj6" fmla="val 35390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</p:spTree>
    <p:extLst>
      <p:ext uri="{BB962C8B-B14F-4D97-AF65-F5344CB8AC3E}">
        <p14:creationId xmlns:p14="http://schemas.microsoft.com/office/powerpoint/2010/main" val="2501948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778CD7-DF62-58C6-A4D1-936C0AEA1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C2B0ACFC-393C-5A40-B63B-54BC367CC0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80" b="7478"/>
          <a:stretch/>
        </p:blipFill>
        <p:spPr>
          <a:xfrm>
            <a:off x="795600" y="738000"/>
            <a:ext cx="9724010" cy="5400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C5A8ED5B-3D5A-F332-82D4-6DEC6E20C564}"/>
              </a:ext>
            </a:extLst>
          </p:cNvPr>
          <p:cNvSpPr/>
          <p:nvPr/>
        </p:nvSpPr>
        <p:spPr>
          <a:xfrm>
            <a:off x="2189902" y="196878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173411"/>
              <a:gd name="adj6" fmla="val 29022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92D42220-A479-20B7-8E11-EE4E48A9A464}"/>
              </a:ext>
            </a:extLst>
          </p:cNvPr>
          <p:cNvSpPr/>
          <p:nvPr/>
        </p:nvSpPr>
        <p:spPr>
          <a:xfrm>
            <a:off x="6862714" y="431988"/>
            <a:ext cx="904973" cy="612024"/>
          </a:xfrm>
          <a:prstGeom prst="wedgeEllipseCallout">
            <a:avLst>
              <a:gd name="adj1" fmla="val -77976"/>
              <a:gd name="adj2" fmla="val 1229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5V</a:t>
            </a:r>
          </a:p>
        </p:txBody>
      </p:sp>
    </p:spTree>
    <p:extLst>
      <p:ext uri="{BB962C8B-B14F-4D97-AF65-F5344CB8AC3E}">
        <p14:creationId xmlns:p14="http://schemas.microsoft.com/office/powerpoint/2010/main" val="195960751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Verde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</TotalTime>
  <Words>300</Words>
  <Application>Microsoft Office PowerPoint</Application>
  <PresentationFormat>Panorámica</PresentationFormat>
  <Paragraphs>63</Paragraphs>
  <Slides>21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6" baseType="lpstr">
      <vt:lpstr>Arial</vt:lpstr>
      <vt:lpstr>Arial Rounded MT Bold</vt:lpstr>
      <vt:lpstr>Cambria</vt:lpstr>
      <vt:lpstr>Trebuchet MS</vt:lpstr>
      <vt:lpstr>Tema de Office</vt:lpstr>
      <vt:lpstr>PRÁCTICA 4</vt:lpstr>
      <vt:lpstr>Contenido </vt:lpstr>
      <vt:lpstr>Aprendizaje </vt:lpstr>
      <vt:lpstr>Objetivo </vt:lpstr>
      <vt:lpstr>Forma de trabajo</vt:lpstr>
      <vt:lpstr>Componentes necesarios</vt:lpstr>
      <vt:lpstr>Conexiones</vt:lpstr>
      <vt:lpstr>Paso 1</vt:lpstr>
      <vt:lpstr>Paso 2</vt:lpstr>
      <vt:lpstr>Paso 3</vt:lpstr>
      <vt:lpstr>Paso 4</vt:lpstr>
      <vt:lpstr>Paso 5</vt:lpstr>
      <vt:lpstr>Paso 6</vt:lpstr>
      <vt:lpstr>Paso 7</vt:lpstr>
      <vt:lpstr>Paso 8</vt:lpstr>
      <vt:lpstr>Paso 9</vt:lpstr>
      <vt:lpstr>Paso 10</vt:lpstr>
      <vt:lpstr>Programación 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125</cp:revision>
  <dcterms:created xsi:type="dcterms:W3CDTF">2017-08-15T18:33:09Z</dcterms:created>
  <dcterms:modified xsi:type="dcterms:W3CDTF">2022-08-18T16:57:36Z</dcterms:modified>
</cp:coreProperties>
</file>